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3"/>
  </p:notesMasterIdLst>
  <p:handoutMasterIdLst>
    <p:handoutMasterId r:id="rId14"/>
  </p:handoutMasterIdLst>
  <p:sldIdLst>
    <p:sldId id="342" r:id="rId4"/>
    <p:sldId id="276" r:id="rId5"/>
    <p:sldId id="327" r:id="rId6"/>
    <p:sldId id="344" r:id="rId7"/>
    <p:sldId id="335" r:id="rId8"/>
    <p:sldId id="358" r:id="rId9"/>
    <p:sldId id="354" r:id="rId10"/>
    <p:sldId id="341" r:id="rId11"/>
    <p:sldId id="392" r:id="rId12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2403397-DC87-4AA5-9E50-DFD4A1CCB781}">
          <p14:sldIdLst>
            <p14:sldId id="342"/>
            <p14:sldId id="276"/>
            <p14:sldId id="327"/>
            <p14:sldId id="344"/>
            <p14:sldId id="335"/>
            <p14:sldId id="358"/>
            <p14:sldId id="354"/>
            <p14:sldId id="341"/>
            <p14:sldId id="39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Wai-chung Henry" initials="LWH" lastIdx="15" clrIdx="0">
    <p:extLst>
      <p:ext uri="{19B8F6BF-5375-455C-9EA6-DF929625EA0E}">
        <p15:presenceInfo xmlns:p15="http://schemas.microsoft.com/office/powerpoint/2012/main" userId="S-1-5-21-2637006528-1015924553-1750768987-1160" providerId="AD"/>
      </p:ext>
    </p:extLst>
  </p:cmAuthor>
  <p:cmAuthor id="2" name="SIM7" initials="SIM7" lastIdx="19" clrIdx="1">
    <p:extLst>
      <p:ext uri="{19B8F6BF-5375-455C-9EA6-DF929625EA0E}">
        <p15:presenceInfo xmlns:p15="http://schemas.microsoft.com/office/powerpoint/2012/main" userId="SIM7" providerId="None"/>
      </p:ext>
    </p:extLst>
  </p:cmAuthor>
  <p:cmAuthor id="3" name="LAM, Hiu-fung Cathy" initials="LHC" lastIdx="6" clrIdx="2">
    <p:extLst>
      <p:ext uri="{19B8F6BF-5375-455C-9EA6-DF929625EA0E}">
        <p15:presenceInfo xmlns:p15="http://schemas.microsoft.com/office/powerpoint/2012/main" userId="S-1-5-21-2637006528-1015924553-1750768987-30449" providerId="AD"/>
      </p:ext>
    </p:extLst>
  </p:cmAuthor>
  <p:cmAuthor id="4" name="SIM" initials="SIM" lastIdx="22" clrIdx="3">
    <p:extLst>
      <p:ext uri="{19B8F6BF-5375-455C-9EA6-DF929625EA0E}">
        <p15:presenceInfo xmlns:p15="http://schemas.microsoft.com/office/powerpoint/2012/main" userId="SIM" providerId="None"/>
      </p:ext>
    </p:extLst>
  </p:cmAuthor>
  <p:cmAuthor id="5" name="Ricardo Yu" initials="RY" lastIdx="15" clrIdx="4">
    <p:extLst>
      <p:ext uri="{19B8F6BF-5375-455C-9EA6-DF929625EA0E}">
        <p15:presenceInfo xmlns:p15="http://schemas.microsoft.com/office/powerpoint/2012/main" userId="S::ricardo.yu@ges.com.hk::48e45529-1bd2-4b89-9705-aafce10c1b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333399"/>
    <a:srgbClr val="F7FAFD"/>
    <a:srgbClr val="2E75B6"/>
    <a:srgbClr val="CEE1F2"/>
    <a:srgbClr val="B5D2EC"/>
    <a:srgbClr val="663300"/>
    <a:srgbClr val="FFCC99"/>
    <a:srgbClr val="FFCC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5" autoAdjust="0"/>
    <p:restoredTop sz="83605" autoAdjust="0"/>
  </p:normalViewPr>
  <p:slideViewPr>
    <p:cSldViewPr snapToGrid="0">
      <p:cViewPr varScale="1">
        <p:scale>
          <a:sx n="95" d="100"/>
          <a:sy n="95" d="100"/>
        </p:scale>
        <p:origin x="150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9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9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r">
              <a:defRPr sz="1200"/>
            </a:lvl1pPr>
          </a:lstStyle>
          <a:p>
            <a:fld id="{5A6930C4-1CEF-44DC-BA4F-D4673626C546}" type="datetimeFigureOut">
              <a:rPr lang="zh-HK" altLang="en-US" smtClean="0"/>
              <a:t>3/3/2025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9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r">
              <a:defRPr sz="1200"/>
            </a:lvl1pPr>
          </a:lstStyle>
          <a:p>
            <a:fld id="{CDEF0C94-2FE2-4F67-B31A-C622EEA70FD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7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64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71A6E3F1-224B-425D-A857-3CA308D64953}" type="datetimeFigureOut">
              <a:rPr lang="zh-HK" altLang="en-US" smtClean="0"/>
              <a:t>3/3/2025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02" y="4777198"/>
            <a:ext cx="5437275" cy="3908613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64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E360F69-5F52-4D59-8E6C-D976104DA9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2706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48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1" y="17393"/>
            <a:ext cx="2489606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 userDrawn="1"/>
        </p:nvGrpSpPr>
        <p:grpSpPr>
          <a:xfrm>
            <a:off x="11351895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4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4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 userDrawn="1"/>
        </p:nvSpPr>
        <p:spPr>
          <a:xfrm>
            <a:off x="333148" y="564846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 userDrawn="1"/>
        </p:nvSpPr>
        <p:spPr>
          <a:xfrm rot="16200000">
            <a:off x="10192598" y="4788826"/>
            <a:ext cx="315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40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800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24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2100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80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700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690065EC-2AB5-4318-9AAB-4D71484F29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1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+mn-ea"/>
                <a:ea typeface="+mn-ea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28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66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13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13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 userDrawn="1"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 userDrawn="1"/>
        </p:nvSpPr>
        <p:spPr>
          <a:xfrm>
            <a:off x="41565" y="648035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80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 userDrawn="1"/>
        </p:nvSpPr>
        <p:spPr>
          <a:xfrm>
            <a:off x="8949061" y="6400425"/>
            <a:ext cx="249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6" r:id="rId7"/>
    <p:sldLayoutId id="2147483667" r:id="rId8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260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ea"/>
          <a:ea typeface="+mn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800" dirty="0">
          <a:solidFill>
            <a:srgbClr val="660066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2400" dirty="0">
          <a:solidFill>
            <a:srgbClr val="9900CC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2000" dirty="0">
          <a:solidFill>
            <a:srgbClr val="6600CC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80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050">
          <a:solidFill>
            <a:schemeClr val="tx1"/>
          </a:solidFill>
          <a:latin typeface="Tahoma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2424113" y="1827213"/>
            <a:ext cx="7313612" cy="41148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zh-TW" altLang="en-US" sz="3600" b="1" dirty="0">
              <a:effectLst>
                <a:outerShdw blurRad="38100" dist="38100" dir="2700000" algn="tl">
                  <a:srgbClr val="C0C0C0"/>
                </a:outerShdw>
              </a:effectLst>
              <a:ea typeface="標楷體" pitchFamily="65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zh-TW" altLang="en-US" sz="36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zh-TW" altLang="en-US" sz="3600" b="1" dirty="0">
                <a:solidFill>
                  <a:schemeClr val="tx1"/>
                </a:solidFill>
                <a:latin typeface="+mj-ea"/>
                <a:ea typeface="+mj-ea"/>
              </a:rPr>
              <a:t>處理統一派位結果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B2C9F06-065E-45E1-9785-3746BCBD1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3000" dirty="0">
                <a:solidFill>
                  <a:srgbClr val="CC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聯遞系統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接收統一派位結果</a:t>
            </a:r>
            <a:r>
              <a:rPr lang="zh-TW" altLang="en-US" sz="3000" dirty="0">
                <a:solidFill>
                  <a:srgbClr val="333399"/>
                </a:solidFill>
              </a:rPr>
              <a:t>（數據檔）</a:t>
            </a:r>
            <a:r>
              <a:rPr lang="en-US" altLang="zh-TW" sz="3000" dirty="0">
                <a:solidFill>
                  <a:srgbClr val="333399"/>
                </a:solidFill>
              </a:rPr>
              <a:t> </a:t>
            </a:r>
            <a:endParaRPr lang="en-US" altLang="zh-TW" sz="3000" dirty="0">
              <a:solidFill>
                <a:srgbClr val="333399"/>
              </a:solidFill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02E93BF4-9A0D-4E5D-A0F6-F9AF6E410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211" y="1991854"/>
            <a:ext cx="10848975" cy="3362325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2B8204CB-D177-4A42-A246-656828671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000" dirty="0">
                <a:solidFill>
                  <a:srgbClr val="333399"/>
                </a:solidFill>
              </a:rPr>
              <a:t>在</a:t>
            </a:r>
            <a:r>
              <a:rPr lang="zh-TW" altLang="en-US" sz="3000" dirty="0">
                <a:solidFill>
                  <a:srgbClr val="CC0099"/>
                </a:solidFill>
              </a:rPr>
              <a:t>聯遞系統</a:t>
            </a:r>
            <a:r>
              <a:rPr lang="zh-TW" altLang="en-US" sz="3000" dirty="0">
                <a:solidFill>
                  <a:srgbClr val="333399"/>
                </a:solidFill>
              </a:rPr>
              <a:t>接收統一派位結果（數據檔）</a:t>
            </a:r>
            <a:r>
              <a:rPr lang="en-US" altLang="zh-TW" sz="3000" dirty="0">
                <a:solidFill>
                  <a:srgbClr val="333399"/>
                </a:solidFill>
              </a:rPr>
              <a:t> </a:t>
            </a:r>
          </a:p>
        </p:txBody>
      </p:sp>
      <p:pic>
        <p:nvPicPr>
          <p:cNvPr id="9221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8" y="3476625"/>
            <a:ext cx="21526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BD068723-D71F-4C68-8D51-318161414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138" y="1174750"/>
            <a:ext cx="5838825" cy="4933950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C52AD0-E9D6-47D3-A564-0A283A3BE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3</a:t>
            </a:fld>
            <a:endParaRPr 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9739495-F64A-4E67-87BD-EA08BE31EB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1088" y="3184525"/>
            <a:ext cx="5800725" cy="292417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000" dirty="0">
                <a:solidFill>
                  <a:srgbClr val="333399"/>
                </a:solidFill>
              </a:rPr>
              <a:t>在</a:t>
            </a:r>
            <a:r>
              <a:rPr lang="zh-TW" altLang="en-US" sz="3000" dirty="0">
                <a:solidFill>
                  <a:srgbClr val="CC0099"/>
                </a:solidFill>
              </a:rPr>
              <a:t>聯遞系統</a:t>
            </a:r>
            <a:r>
              <a:rPr lang="zh-TW" altLang="en-US" sz="3000" dirty="0">
                <a:solidFill>
                  <a:srgbClr val="333399"/>
                </a:solidFill>
              </a:rPr>
              <a:t>接收統一派位結果（數據檔）</a:t>
            </a:r>
            <a:r>
              <a:rPr lang="en-US" altLang="zh-TW" sz="3000" dirty="0">
                <a:solidFill>
                  <a:srgbClr val="333399"/>
                </a:solidFill>
              </a:rPr>
              <a:t> </a:t>
            </a:r>
            <a:endParaRPr lang="zh-TW" altLang="en-US" sz="3000" dirty="0">
              <a:solidFill>
                <a:srgbClr val="333399"/>
              </a:solidFill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549177B-4608-4B67-B735-25C964355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508" y="1763440"/>
            <a:ext cx="8335078" cy="2894330"/>
          </a:xfrm>
          <a:prstGeom prst="rect">
            <a:avLst/>
          </a:prstGeo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85914CA-7492-4A86-9917-556666AD3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4</a:t>
            </a:fld>
            <a:endParaRPr 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A976E18-1662-49A6-845F-96AA211033DC}"/>
              </a:ext>
            </a:extLst>
          </p:cNvPr>
          <p:cNvSpPr/>
          <p:nvPr/>
        </p:nvSpPr>
        <p:spPr bwMode="auto">
          <a:xfrm>
            <a:off x="2325189" y="4180114"/>
            <a:ext cx="705394" cy="36576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3000" dirty="0">
                <a:solidFill>
                  <a:srgbClr val="CC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學位分配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en-US" altLang="zh-TW" sz="3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0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中一派位</a:t>
            </a:r>
            <a:r>
              <a:rPr lang="zh-TW" altLang="en-US" sz="3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en-US" altLang="zh-TW" sz="3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3000" dirty="0">
                <a:solidFill>
                  <a:srgbClr val="33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資料互換 </a:t>
            </a:r>
            <a:r>
              <a:rPr lang="en-US" altLang="zh-TW" sz="3000" dirty="0">
                <a:solidFill>
                  <a:srgbClr val="333399"/>
                </a:solidFill>
              </a:rPr>
              <a:t>—</a:t>
            </a:r>
            <a:br>
              <a:rPr lang="en-US" altLang="zh-TW" sz="3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成功匯入數據檔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200562F-0644-421C-9055-BE56F879C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5</a:t>
            </a:fld>
            <a:endParaRPr 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70A9E167-A9A7-404E-92B3-EB58AEEA01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786" y="1195275"/>
            <a:ext cx="8877344" cy="508814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55B55F22-B279-4CF1-876B-3526271E10F7}"/>
              </a:ext>
            </a:extLst>
          </p:cNvPr>
          <p:cNvSpPr/>
          <p:nvPr/>
        </p:nvSpPr>
        <p:spPr bwMode="auto">
          <a:xfrm>
            <a:off x="2072786" y="5734594"/>
            <a:ext cx="631225" cy="44413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1055FA5-69FF-4E48-AAAC-96CC51D3DAD6}"/>
              </a:ext>
            </a:extLst>
          </p:cNvPr>
          <p:cNvSpPr/>
          <p:nvPr/>
        </p:nvSpPr>
        <p:spPr bwMode="auto">
          <a:xfrm>
            <a:off x="2072786" y="4389120"/>
            <a:ext cx="840231" cy="44413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DD0D62F-573C-4C40-A598-FFBFED512062}"/>
              </a:ext>
            </a:extLst>
          </p:cNvPr>
          <p:cNvSpPr/>
          <p:nvPr/>
        </p:nvSpPr>
        <p:spPr bwMode="auto">
          <a:xfrm>
            <a:off x="2072785" y="1490860"/>
            <a:ext cx="1153741" cy="29875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Title 1"/>
          <p:cNvSpPr txBox="1">
            <a:spLocks/>
          </p:cNvSpPr>
          <p:nvPr/>
        </p:nvSpPr>
        <p:spPr bwMode="auto">
          <a:xfrm>
            <a:off x="1881188" y="704851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HK" altLang="en-US" sz="3600" dirty="0">
              <a:solidFill>
                <a:schemeClr val="tx2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472C0F88-90CD-4B6F-AB62-50C29A0ED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000" dirty="0">
                <a:solidFill>
                  <a:srgbClr val="333399"/>
                </a:solidFill>
                <a:latin typeface="+mn-ea"/>
                <a:ea typeface="+mn-ea"/>
              </a:rPr>
              <a:t>在</a:t>
            </a:r>
            <a:r>
              <a:rPr lang="zh-TW" altLang="en-US" sz="3000" dirty="0">
                <a:solidFill>
                  <a:srgbClr val="CC0099"/>
                </a:solidFill>
                <a:latin typeface="+mn-ea"/>
                <a:ea typeface="+mn-ea"/>
              </a:rPr>
              <a:t>學位分配 </a:t>
            </a:r>
            <a:r>
              <a:rPr lang="en-US" altLang="zh-TW" sz="3000" dirty="0">
                <a:solidFill>
                  <a:srgbClr val="333399"/>
                </a:solidFill>
                <a:latin typeface="+mn-ea"/>
                <a:ea typeface="+mn-ea"/>
              </a:rPr>
              <a:t>&gt;</a:t>
            </a:r>
            <a:r>
              <a:rPr lang="en-US" altLang="zh-TW" sz="3000" dirty="0">
                <a:latin typeface="+mn-ea"/>
                <a:ea typeface="+mn-ea"/>
              </a:rPr>
              <a:t> </a:t>
            </a:r>
            <a:r>
              <a:rPr lang="zh-TW" altLang="en-US" sz="3000" dirty="0">
                <a:solidFill>
                  <a:srgbClr val="7030A0"/>
                </a:solidFill>
                <a:latin typeface="+mn-ea"/>
                <a:ea typeface="+mn-ea"/>
              </a:rPr>
              <a:t>中一派位</a:t>
            </a:r>
            <a:r>
              <a:rPr lang="zh-TW" altLang="en-US" sz="3000" dirty="0">
                <a:solidFill>
                  <a:srgbClr val="0070C0"/>
                </a:solidFill>
                <a:latin typeface="+mn-ea"/>
                <a:ea typeface="+mn-ea"/>
              </a:rPr>
              <a:t> </a:t>
            </a:r>
            <a:r>
              <a:rPr lang="en-US" altLang="zh-TW" sz="3000" dirty="0">
                <a:solidFill>
                  <a:srgbClr val="333399"/>
                </a:solidFill>
                <a:latin typeface="+mn-ea"/>
                <a:ea typeface="+mn-ea"/>
              </a:rPr>
              <a:t>&gt;</a:t>
            </a:r>
            <a:r>
              <a:rPr lang="en-US" altLang="zh-TW" sz="3000" dirty="0">
                <a:latin typeface="+mn-ea"/>
                <a:ea typeface="+mn-ea"/>
              </a:rPr>
              <a:t>  </a:t>
            </a:r>
            <a:r>
              <a:rPr lang="zh-TW" altLang="en-US" sz="3000" dirty="0">
                <a:solidFill>
                  <a:srgbClr val="3333CC"/>
                </a:solidFill>
                <a:latin typeface="+mn-ea"/>
                <a:ea typeface="+mn-ea"/>
              </a:rPr>
              <a:t>查詢</a:t>
            </a:r>
            <a:endParaRPr lang="en-US" sz="3000" dirty="0">
              <a:solidFill>
                <a:srgbClr val="333399"/>
              </a:solidFill>
              <a:latin typeface="+mn-ea"/>
              <a:ea typeface="+mn-ea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14BE5F6-8B8A-405C-8C61-5A0DDCF8F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202" y="1533525"/>
            <a:ext cx="9843611" cy="4064118"/>
          </a:xfrm>
          <a:prstGeom prst="rect">
            <a:avLst/>
          </a:prstGeo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1CE51CA-4633-48EF-9F86-31891926D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24B7E00A-D10B-4F9E-BEE8-5B3AD78D2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000" dirty="0">
                <a:solidFill>
                  <a:srgbClr val="333399"/>
                </a:solidFill>
                <a:latin typeface="+mn-ea"/>
                <a:ea typeface="+mn-ea"/>
              </a:rPr>
              <a:t>在</a:t>
            </a:r>
            <a:r>
              <a:rPr lang="zh-TW" altLang="en-US" sz="3000" dirty="0">
                <a:solidFill>
                  <a:srgbClr val="CC0099"/>
                </a:solidFill>
                <a:latin typeface="+mn-ea"/>
                <a:ea typeface="+mn-ea"/>
              </a:rPr>
              <a:t>學位分配 </a:t>
            </a:r>
            <a:r>
              <a:rPr lang="en-US" altLang="zh-TW" sz="3000" dirty="0">
                <a:solidFill>
                  <a:srgbClr val="333399"/>
                </a:solidFill>
                <a:latin typeface="+mn-ea"/>
                <a:ea typeface="+mn-ea"/>
              </a:rPr>
              <a:t>&gt;</a:t>
            </a:r>
            <a:r>
              <a:rPr lang="en-US" altLang="zh-TW" sz="3000" dirty="0">
                <a:latin typeface="+mn-ea"/>
                <a:ea typeface="+mn-ea"/>
              </a:rPr>
              <a:t> </a:t>
            </a:r>
            <a:r>
              <a:rPr lang="zh-TW" altLang="en-US" sz="3000">
                <a:solidFill>
                  <a:srgbClr val="7030A0"/>
                </a:solidFill>
                <a:latin typeface="+mn-ea"/>
                <a:ea typeface="+mn-ea"/>
              </a:rPr>
              <a:t>中一派位</a:t>
            </a:r>
            <a:r>
              <a:rPr lang="zh-TW" altLang="en-US" sz="3000">
                <a:solidFill>
                  <a:srgbClr val="333399"/>
                </a:solidFill>
                <a:latin typeface="+mn-ea"/>
                <a:ea typeface="+mn-ea"/>
              </a:rPr>
              <a:t> </a:t>
            </a:r>
            <a:r>
              <a:rPr lang="en-US" altLang="zh-TW" sz="3000" dirty="0">
                <a:solidFill>
                  <a:srgbClr val="333399"/>
                </a:solidFill>
                <a:latin typeface="+mn-ea"/>
                <a:ea typeface="+mn-ea"/>
              </a:rPr>
              <a:t>&gt;</a:t>
            </a:r>
            <a:r>
              <a:rPr lang="en-US" altLang="zh-TW" sz="3000" dirty="0">
                <a:latin typeface="+mn-ea"/>
                <a:ea typeface="+mn-ea"/>
              </a:rPr>
              <a:t>  </a:t>
            </a:r>
            <a:r>
              <a:rPr lang="zh-TW" altLang="en-US" sz="3000" dirty="0">
                <a:solidFill>
                  <a:srgbClr val="3333CC"/>
                </a:solidFill>
                <a:latin typeface="+mn-ea"/>
                <a:ea typeface="+mn-ea"/>
              </a:rPr>
              <a:t>報告 </a:t>
            </a:r>
            <a:r>
              <a:rPr lang="en-US" altLang="zh-TW" sz="3000" dirty="0">
                <a:solidFill>
                  <a:srgbClr val="333399"/>
                </a:solidFill>
              </a:rPr>
              <a:t>— </a:t>
            </a:r>
            <a:r>
              <a:rPr lang="zh-TW" altLang="en-US" sz="3000" dirty="0">
                <a:solidFill>
                  <a:srgbClr val="333399"/>
                </a:solidFill>
                <a:latin typeface="+mn-ea"/>
                <a:ea typeface="+mn-ea"/>
              </a:rPr>
              <a:t>列印相關報表</a:t>
            </a:r>
            <a:endParaRPr lang="en-US" sz="3000" dirty="0">
              <a:solidFill>
                <a:srgbClr val="333399"/>
              </a:solidFill>
              <a:latin typeface="+mn-ea"/>
              <a:ea typeface="+mn-ea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7BB8B25B-5172-4D31-B4C9-F76199B93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7</a:t>
            </a:fld>
            <a:endParaRPr 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D34586F-E180-4B7D-B637-91A108BF8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028" y="1722257"/>
            <a:ext cx="5254890" cy="367923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C50FD9D9-451A-4215-9985-58A3EF01C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554" y="3119984"/>
            <a:ext cx="7978110" cy="227497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564" y="3922713"/>
            <a:ext cx="280987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24114" y="3729038"/>
            <a:ext cx="287337" cy="995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HK" altLang="en-US"/>
          </a:p>
        </p:txBody>
      </p:sp>
      <p:sp>
        <p:nvSpPr>
          <p:cNvPr id="10" name="Rectangle 9"/>
          <p:cNvSpPr/>
          <p:nvPr/>
        </p:nvSpPr>
        <p:spPr>
          <a:xfrm>
            <a:off x="4656139" y="3738563"/>
            <a:ext cx="287337" cy="995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HK" altLang="en-US"/>
          </a:p>
        </p:txBody>
      </p:sp>
      <p:sp>
        <p:nvSpPr>
          <p:cNvPr id="11" name="Rectangle 10"/>
          <p:cNvSpPr/>
          <p:nvPr/>
        </p:nvSpPr>
        <p:spPr>
          <a:xfrm>
            <a:off x="3298826" y="3729038"/>
            <a:ext cx="423863" cy="184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HK" altLang="en-US"/>
          </a:p>
        </p:txBody>
      </p:sp>
      <p:sp>
        <p:nvSpPr>
          <p:cNvPr id="12" name="Rectangle 11"/>
          <p:cNvSpPr/>
          <p:nvPr/>
        </p:nvSpPr>
        <p:spPr>
          <a:xfrm>
            <a:off x="3224214" y="3922714"/>
            <a:ext cx="498475" cy="204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HK" altLang="en-US"/>
          </a:p>
        </p:txBody>
      </p:sp>
      <p:pic>
        <p:nvPicPr>
          <p:cNvPr id="23561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689" y="1798638"/>
            <a:ext cx="5343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3" name="Title 1"/>
          <p:cNvSpPr txBox="1">
            <a:spLocks/>
          </p:cNvSpPr>
          <p:nvPr/>
        </p:nvSpPr>
        <p:spPr bwMode="auto">
          <a:xfrm>
            <a:off x="1881188" y="704850"/>
            <a:ext cx="8229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HK" altLang="en-US" sz="3600" dirty="0">
              <a:solidFill>
                <a:schemeClr val="tx2"/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8" name="標題 7">
            <a:extLst>
              <a:ext uri="{FF2B5EF4-FFF2-40B4-BE49-F238E27FC236}">
                <a16:creationId xmlns:a16="http://schemas.microsoft.com/office/drawing/2014/main" id="{ABFC9647-024B-4CDA-999C-BD11ECC76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000" dirty="0">
                <a:solidFill>
                  <a:srgbClr val="333399"/>
                </a:solidFill>
              </a:rPr>
              <a:t>在</a:t>
            </a:r>
            <a:r>
              <a:rPr lang="zh-TW" altLang="en-US" sz="3000" dirty="0">
                <a:solidFill>
                  <a:srgbClr val="CC0099"/>
                </a:solidFill>
              </a:rPr>
              <a:t>學位分配 </a:t>
            </a:r>
            <a:r>
              <a:rPr lang="en-US" altLang="zh-TW" sz="3000" dirty="0">
                <a:solidFill>
                  <a:srgbClr val="333399"/>
                </a:solidFill>
              </a:rPr>
              <a:t>&gt; </a:t>
            </a:r>
            <a:r>
              <a:rPr lang="zh-TW" altLang="en-US" sz="3000" dirty="0">
                <a:solidFill>
                  <a:srgbClr val="7030A0"/>
                </a:solidFill>
              </a:rPr>
              <a:t>中一派位</a:t>
            </a:r>
            <a:r>
              <a:rPr lang="zh-TW" altLang="en-US" sz="3000" dirty="0">
                <a:solidFill>
                  <a:srgbClr val="0070C0"/>
                </a:solidFill>
              </a:rPr>
              <a:t> </a:t>
            </a:r>
            <a:r>
              <a:rPr lang="en-US" altLang="zh-TW" sz="3000" dirty="0">
                <a:solidFill>
                  <a:srgbClr val="333399"/>
                </a:solidFill>
              </a:rPr>
              <a:t>&gt; </a:t>
            </a:r>
            <a:r>
              <a:rPr lang="en-US" altLang="zh-TW" sz="3000" dirty="0"/>
              <a:t> </a:t>
            </a:r>
            <a:r>
              <a:rPr lang="zh-TW" altLang="en-US" sz="3000" dirty="0">
                <a:solidFill>
                  <a:srgbClr val="3333CC"/>
                </a:solidFill>
              </a:rPr>
              <a:t>報告 </a:t>
            </a:r>
            <a:r>
              <a:rPr lang="en-US" altLang="zh-TW" sz="3000" dirty="0">
                <a:solidFill>
                  <a:srgbClr val="333399"/>
                </a:solidFill>
              </a:rPr>
              <a:t>—</a:t>
            </a:r>
            <a:br>
              <a:rPr lang="en-US" altLang="zh-TW" sz="3000" dirty="0"/>
            </a:br>
            <a:r>
              <a:rPr lang="zh-TW" altLang="en-US" sz="3000" dirty="0">
                <a:solidFill>
                  <a:srgbClr val="333399"/>
                </a:solidFill>
              </a:rPr>
              <a:t>統一分配學額結果表（</a:t>
            </a:r>
            <a:r>
              <a:rPr lang="en-US" altLang="zh-TW" sz="3000" dirty="0">
                <a:solidFill>
                  <a:srgbClr val="333399"/>
                </a:solidFill>
                <a:cs typeface="Arial" panose="020B0604020202020204" pitchFamily="34" charset="0"/>
              </a:rPr>
              <a:t>R-SPA205</a:t>
            </a:r>
            <a:r>
              <a:rPr lang="zh-TW" altLang="en-US" sz="3000" dirty="0">
                <a:solidFill>
                  <a:srgbClr val="333399"/>
                </a:solidFill>
                <a:cs typeface="Arial" panose="020B0604020202020204" pitchFamily="34" charset="0"/>
              </a:rPr>
              <a:t>）</a:t>
            </a:r>
            <a:endParaRPr lang="en-US" sz="3000" dirty="0">
              <a:solidFill>
                <a:srgbClr val="333399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3D84C4A-8071-4468-92D7-E69D3379E3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6727" y="1466850"/>
            <a:ext cx="7718546" cy="3859273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A2A569-B89F-4D71-A8D0-D464D05A3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3776" y="1435285"/>
            <a:ext cx="10769600" cy="4608512"/>
          </a:xfrm>
        </p:spPr>
        <p:txBody>
          <a:bodyPr/>
          <a:lstStyle/>
          <a:p>
            <a:pPr>
              <a:defRPr/>
            </a:pPr>
            <a:endParaRPr lang="en-US" altLang="zh-TW" dirty="0"/>
          </a:p>
          <a:p>
            <a:pPr marL="0" indent="0">
              <a:buNone/>
              <a:defRPr/>
            </a:pPr>
            <a:endParaRPr lang="en-US" altLang="zh-TW" dirty="0"/>
          </a:p>
          <a:p>
            <a:pPr marL="0" indent="0" algn="ctr">
              <a:buNone/>
              <a:defRPr/>
            </a:pPr>
            <a:r>
              <a:rPr lang="zh-TW" altLang="en-US" sz="115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完</a:t>
            </a:r>
            <a:endParaRPr lang="zh-HK" altLang="en-US" sz="11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F7E284C-B913-435A-8A5A-892333F77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WebSAM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自訂 1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62971419-53E8-4396-B714-3F4D5B263971}" vid="{17A53775-49C6-49E5-AF25-48B9D129813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FF9752504B84386174481646F5B54" ma:contentTypeVersion="11" ma:contentTypeDescription="Create a new document." ma:contentTypeScope="" ma:versionID="97e1d518c4b2c2d2bac7cf720b57b18a">
  <xsd:schema xmlns:xsd="http://www.w3.org/2001/XMLSchema" xmlns:xs="http://www.w3.org/2001/XMLSchema" xmlns:p="http://schemas.microsoft.com/office/2006/metadata/properties" xmlns:ns2="3d76310b-ceb6-4baf-8212-2fb1443a9293" xmlns:ns3="50deb2b0-382b-46e0-953e-fe373c01e01d" targetNamespace="http://schemas.microsoft.com/office/2006/metadata/properties" ma:root="true" ma:fieldsID="fba0e34cfbeb2e053bf5b036c7e5e041" ns2:_="" ns3:_="">
    <xsd:import namespace="3d76310b-ceb6-4baf-8212-2fb1443a9293"/>
    <xsd:import namespace="50deb2b0-382b-46e0-953e-fe373c01e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310b-ceb6-4baf-8212-2fb1443a92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a62f16-d582-4834-8c6b-45a5dadf61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eb2b0-382b-46e0-953e-fe373c01e0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6672e77-3b84-461e-9b48-8db29cb37439}" ma:internalName="TaxCatchAll" ma:showField="CatchAllData" ma:web="50deb2b0-382b-46e0-953e-fe373c01e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24560-6108-47B1-90D7-9E08DC6FCE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8F2A87-AB70-497C-A643-091E2E9F2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6310b-ceb6-4baf-8212-2fb1443a9293"/>
    <ds:schemaRef ds:uri="50deb2b0-382b-46e0-953e-fe373c01e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47321</TotalTime>
  <Words>112</Words>
  <Application>Microsoft Office PowerPoint</Application>
  <PresentationFormat>寬螢幕</PresentationFormat>
  <Paragraphs>22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微軟正黑體</vt:lpstr>
      <vt:lpstr>新細明體</vt:lpstr>
      <vt:lpstr>標楷體</vt:lpstr>
      <vt:lpstr>Arial</vt:lpstr>
      <vt:lpstr>Calibri</vt:lpstr>
      <vt:lpstr>Cooper Black</vt:lpstr>
      <vt:lpstr>Tahoma</vt:lpstr>
      <vt:lpstr>Trebuchet MS</vt:lpstr>
      <vt:lpstr>Wingdings</vt:lpstr>
      <vt:lpstr>佈景主題1</vt:lpstr>
      <vt:lpstr>PowerPoint 簡報</vt:lpstr>
      <vt:lpstr>在聯遞系統接收統一派位結果（數據檔） </vt:lpstr>
      <vt:lpstr>在聯遞系統接收統一派位結果（數據檔） </vt:lpstr>
      <vt:lpstr>在聯遞系統接收統一派位結果（數據檔） </vt:lpstr>
      <vt:lpstr>在學位分配 &gt; 中一派位 &gt;  資料互換 — 成功匯入數據檔</vt:lpstr>
      <vt:lpstr>在學位分配 &gt; 中一派位 &gt;  查詢</vt:lpstr>
      <vt:lpstr>在學位分配 &gt; 中一派位 &gt;  報告 — 列印相關報表</vt:lpstr>
      <vt:lpstr>在學位分配 &gt; 中一派位 &gt;  報告 — 統一分配學額結果表（R-SPA205）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Ricardo Yu</dc:creator>
  <cp:lastModifiedBy>Yip Wing-yan, Jasmine</cp:lastModifiedBy>
  <cp:revision>579</cp:revision>
  <cp:lastPrinted>2024-09-05T06:08:10Z</cp:lastPrinted>
  <dcterms:created xsi:type="dcterms:W3CDTF">2018-05-11T03:19:46Z</dcterms:created>
  <dcterms:modified xsi:type="dcterms:W3CDTF">2025-03-03T06:25:55Z</dcterms:modified>
</cp:coreProperties>
</file>